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1"/>
  </p:sldMasterIdLst>
  <p:notesMasterIdLst>
    <p:notesMasterId r:id="rId12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E8F967-59AC-433A-8E87-5E6A71C86B77}" v="100" dt="2025-10-20T20:36:51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90" autoAdjust="0"/>
    <p:restoredTop sz="94660"/>
  </p:normalViewPr>
  <p:slideViewPr>
    <p:cSldViewPr snapToGrid="0">
      <p:cViewPr varScale="1">
        <p:scale>
          <a:sx n="97" d="100"/>
          <a:sy n="97" d="100"/>
        </p:scale>
        <p:origin x="169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Spatz" userId="8bfada396dc3e875" providerId="LiveId" clId="{21E8F967-59AC-433A-8E87-5E6A71C86B77}"/>
    <pc:docChg chg="undo custSel addSld modSld">
      <pc:chgData name="Robert Spatz" userId="8bfada396dc3e875" providerId="LiveId" clId="{21E8F967-59AC-433A-8E87-5E6A71C86B77}" dt="2025-10-20T20:41:14.670" v="548" actId="313"/>
      <pc:docMkLst>
        <pc:docMk/>
      </pc:docMkLst>
      <pc:sldChg chg="addSp delSp modSp mod">
        <pc:chgData name="Robert Spatz" userId="8bfada396dc3e875" providerId="LiveId" clId="{21E8F967-59AC-433A-8E87-5E6A71C86B77}" dt="2025-10-20T20:36:51.302" v="302" actId="20577"/>
        <pc:sldMkLst>
          <pc:docMk/>
          <pc:sldMk cId="100881656" sldId="256"/>
        </pc:sldMkLst>
        <pc:spChg chg="mod">
          <ac:chgData name="Robert Spatz" userId="8bfada396dc3e875" providerId="LiveId" clId="{21E8F967-59AC-433A-8E87-5E6A71C86B77}" dt="2025-10-20T20:36:41.497" v="281" actId="122"/>
          <ac:spMkLst>
            <pc:docMk/>
            <pc:sldMk cId="100881656" sldId="256"/>
            <ac:spMk id="2" creationId="{B01CDAE2-DC6F-D116-FE00-986AF1471237}"/>
          </ac:spMkLst>
        </pc:spChg>
        <pc:spChg chg="mod">
          <ac:chgData name="Robert Spatz" userId="8bfada396dc3e875" providerId="LiveId" clId="{21E8F967-59AC-433A-8E87-5E6A71C86B77}" dt="2025-10-20T20:36:51.302" v="302" actId="20577"/>
          <ac:spMkLst>
            <pc:docMk/>
            <pc:sldMk cId="100881656" sldId="256"/>
            <ac:spMk id="3" creationId="{1EC36DB7-2603-0AF8-2199-39C084BDC008}"/>
          </ac:spMkLst>
        </pc:spChg>
        <pc:spChg chg="add">
          <ac:chgData name="Robert Spatz" userId="8bfada396dc3e875" providerId="LiveId" clId="{21E8F967-59AC-433A-8E87-5E6A71C86B77}" dt="2025-09-24T15:17:11.498" v="12" actId="26606"/>
          <ac:spMkLst>
            <pc:docMk/>
            <pc:sldMk cId="100881656" sldId="256"/>
            <ac:spMk id="1050" creationId="{A033D82A-34D5-4A1F-A25B-568EA668C05F}"/>
          </ac:spMkLst>
        </pc:spChg>
        <pc:spChg chg="add">
          <ac:chgData name="Robert Spatz" userId="8bfada396dc3e875" providerId="LiveId" clId="{21E8F967-59AC-433A-8E87-5E6A71C86B77}" dt="2025-09-24T15:17:11.498" v="12" actId="26606"/>
          <ac:spMkLst>
            <pc:docMk/>
            <pc:sldMk cId="100881656" sldId="256"/>
            <ac:spMk id="1052" creationId="{EA8AA91C-C1E0-4606-86F0-7E56E6038E62}"/>
          </ac:spMkLst>
        </pc:spChg>
        <pc:picChg chg="add mod">
          <ac:chgData name="Robert Spatz" userId="8bfada396dc3e875" providerId="LiveId" clId="{21E8F967-59AC-433A-8E87-5E6A71C86B77}" dt="2025-09-24T15:17:11.498" v="12" actId="26606"/>
          <ac:picMkLst>
            <pc:docMk/>
            <pc:sldMk cId="100881656" sldId="256"/>
            <ac:picMk id="4" creationId="{AC391AC4-73C4-0915-B476-A0CAFFFE05DC}"/>
          </ac:picMkLst>
        </pc:picChg>
        <pc:picChg chg="mod ord">
          <ac:chgData name="Robert Spatz" userId="8bfada396dc3e875" providerId="LiveId" clId="{21E8F967-59AC-433A-8E87-5E6A71C86B77}" dt="2025-09-24T15:17:11.498" v="12" actId="26606"/>
          <ac:picMkLst>
            <pc:docMk/>
            <pc:sldMk cId="100881656" sldId="256"/>
            <ac:picMk id="5" creationId="{EE5416D4-261E-201E-E49C-6E96D977B20D}"/>
          </ac:picMkLst>
        </pc:picChg>
        <pc:picChg chg="add mod">
          <ac:chgData name="Robert Spatz" userId="8bfada396dc3e875" providerId="LiveId" clId="{21E8F967-59AC-433A-8E87-5E6A71C86B77}" dt="2025-10-20T20:35:36.202" v="223" actId="14100"/>
          <ac:picMkLst>
            <pc:docMk/>
            <pc:sldMk cId="100881656" sldId="256"/>
            <ac:picMk id="6" creationId="{71830DB2-11C8-8522-B6B9-497670EB4463}"/>
          </ac:picMkLst>
        </pc:picChg>
        <pc:picChg chg="del mod ord">
          <ac:chgData name="Robert Spatz" userId="8bfada396dc3e875" providerId="LiveId" clId="{21E8F967-59AC-433A-8E87-5E6A71C86B77}" dt="2025-10-20T20:34:53.035" v="219" actId="478"/>
          <ac:picMkLst>
            <pc:docMk/>
            <pc:sldMk cId="100881656" sldId="256"/>
            <ac:picMk id="1026" creationId="{A05035F7-38D0-880D-181D-9106237E3F78}"/>
          </ac:picMkLst>
        </pc:picChg>
      </pc:sldChg>
      <pc:sldChg chg="modSp mod">
        <pc:chgData name="Robert Spatz" userId="8bfada396dc3e875" providerId="LiveId" clId="{21E8F967-59AC-433A-8E87-5E6A71C86B77}" dt="2025-10-20T20:33:59.537" v="217" actId="20577"/>
        <pc:sldMkLst>
          <pc:docMk/>
          <pc:sldMk cId="829320226" sldId="264"/>
        </pc:sldMkLst>
        <pc:spChg chg="mod">
          <ac:chgData name="Robert Spatz" userId="8bfada396dc3e875" providerId="LiveId" clId="{21E8F967-59AC-433A-8E87-5E6A71C86B77}" dt="2025-10-20T20:33:59.537" v="217" actId="20577"/>
          <ac:spMkLst>
            <pc:docMk/>
            <pc:sldMk cId="829320226" sldId="264"/>
            <ac:spMk id="2" creationId="{8E6B3DD7-A4B8-2392-F7F8-ADDF1F6E653A}"/>
          </ac:spMkLst>
        </pc:spChg>
      </pc:sldChg>
      <pc:sldChg chg="addSp delSp modSp new mod modClrScheme chgLayout">
        <pc:chgData name="Robert Spatz" userId="8bfada396dc3e875" providerId="LiveId" clId="{21E8F967-59AC-433A-8E87-5E6A71C86B77}" dt="2025-10-20T20:41:14.670" v="548" actId="313"/>
        <pc:sldMkLst>
          <pc:docMk/>
          <pc:sldMk cId="3855990183" sldId="266"/>
        </pc:sldMkLst>
        <pc:spChg chg="mod ord">
          <ac:chgData name="Robert Spatz" userId="8bfada396dc3e875" providerId="LiveId" clId="{21E8F967-59AC-433A-8E87-5E6A71C86B77}" dt="2025-10-20T20:40:18.064" v="505" actId="20577"/>
          <ac:spMkLst>
            <pc:docMk/>
            <pc:sldMk cId="3855990183" sldId="266"/>
            <ac:spMk id="2" creationId="{FE3490C7-1D93-2A7C-C1AE-0A46DD813D3A}"/>
          </ac:spMkLst>
        </pc:spChg>
        <pc:spChg chg="add mod ord">
          <ac:chgData name="Robert Spatz" userId="8bfada396dc3e875" providerId="LiveId" clId="{21E8F967-59AC-433A-8E87-5E6A71C86B77}" dt="2025-10-20T20:41:14.670" v="548" actId="313"/>
          <ac:spMkLst>
            <pc:docMk/>
            <pc:sldMk cId="3855990183" sldId="266"/>
            <ac:spMk id="10" creationId="{1F41E16B-B250-FE66-6573-BF41134C383A}"/>
          </ac:spMkLst>
        </pc:spChg>
        <pc:picChg chg="add mod ord">
          <ac:chgData name="Robert Spatz" userId="8bfada396dc3e875" providerId="LiveId" clId="{21E8F967-59AC-433A-8E87-5E6A71C86B77}" dt="2025-09-24T15:22:48.852" v="144" actId="14100"/>
          <ac:picMkLst>
            <pc:docMk/>
            <pc:sldMk cId="3855990183" sldId="266"/>
            <ac:picMk id="5" creationId="{ADCC57B2-DDBA-6302-FD05-A7B587B28F9B}"/>
          </ac:picMkLst>
        </pc:picChg>
        <pc:picChg chg="add mod">
          <ac:chgData name="Robert Spatz" userId="8bfada396dc3e875" providerId="LiveId" clId="{21E8F967-59AC-433A-8E87-5E6A71C86B77}" dt="2025-09-24T15:22:51.602" v="145" actId="1076"/>
          <ac:picMkLst>
            <pc:docMk/>
            <pc:sldMk cId="3855990183" sldId="266"/>
            <ac:picMk id="1026" creationId="{8D138093-F2A6-7AAD-8053-FD7352E37BCA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2ED3C6-BEFB-4BB1-A6E3-217AEACA636F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805B3A5-E8C4-41ED-8FA6-95CD7BF0B07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Smart network connectivity</a:t>
          </a:r>
          <a:r>
            <a:rPr lang="en-US"/>
            <a:t> (real-time monitoring, usage reports)</a:t>
          </a:r>
        </a:p>
      </dgm:t>
    </dgm:pt>
    <dgm:pt modelId="{F6ECADD6-1FAE-4ADC-84AC-C73EA5D9270C}" type="parTrans" cxnId="{7B0B5094-B1A5-4EB6-A8A6-732279655AC9}">
      <dgm:prSet/>
      <dgm:spPr/>
      <dgm:t>
        <a:bodyPr/>
        <a:lstStyle/>
        <a:p>
          <a:endParaRPr lang="en-US"/>
        </a:p>
      </dgm:t>
    </dgm:pt>
    <dgm:pt modelId="{F2618F01-3760-442F-9D32-B2FB2BC0CC1A}" type="sibTrans" cxnId="{7B0B5094-B1A5-4EB6-A8A6-732279655AC9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6B9A4DD-0F55-402C-A70B-70827F32B75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Flexible payment and access control</a:t>
          </a:r>
          <a:r>
            <a:rPr lang="en-US"/>
            <a:t> (RFID, mobile app integration, credit card acceptance)</a:t>
          </a:r>
        </a:p>
      </dgm:t>
    </dgm:pt>
    <dgm:pt modelId="{66B76845-9091-4ADD-A3B0-CE59BF9FFB03}" type="parTrans" cxnId="{880C3A35-3C8C-429F-A002-485420EC4AC1}">
      <dgm:prSet/>
      <dgm:spPr/>
      <dgm:t>
        <a:bodyPr/>
        <a:lstStyle/>
        <a:p>
          <a:endParaRPr lang="en-US"/>
        </a:p>
      </dgm:t>
    </dgm:pt>
    <dgm:pt modelId="{FF2F9542-B57D-4742-8994-09EF4ED73E1B}" type="sibTrans" cxnId="{880C3A35-3C8C-429F-A002-485420EC4AC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C3EBB33F-A33D-488A-9990-BA9BDD1B7C2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Load management capabilities</a:t>
          </a:r>
          <a:r>
            <a:rPr lang="en-US"/>
            <a:t> (dynamic power distribution)</a:t>
          </a:r>
        </a:p>
      </dgm:t>
    </dgm:pt>
    <dgm:pt modelId="{FE6A5A92-E5F3-40CF-A852-4F24A6449412}" type="parTrans" cxnId="{7AE4D8CA-F99B-4279-8165-2F4CDEDE14DF}">
      <dgm:prSet/>
      <dgm:spPr/>
      <dgm:t>
        <a:bodyPr/>
        <a:lstStyle/>
        <a:p>
          <a:endParaRPr lang="en-US"/>
        </a:p>
      </dgm:t>
    </dgm:pt>
    <dgm:pt modelId="{285913A3-ED8F-47F7-BEAA-F0AA389A9AB8}" type="sibTrans" cxnId="{7AE4D8CA-F99B-4279-8165-2F4CDEDE14DF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A2786576-8721-4A15-BACE-98B03DAB983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Scalability</a:t>
          </a:r>
          <a:r>
            <a:rPr lang="en-US"/>
            <a:t> (future-proofing with modular designs)</a:t>
          </a:r>
        </a:p>
      </dgm:t>
    </dgm:pt>
    <dgm:pt modelId="{6379209C-EC7A-410D-9D7C-110BDD87968E}" type="parTrans" cxnId="{AE4A3CDF-3E72-4A47-98DB-C5BECB0F227C}">
      <dgm:prSet/>
      <dgm:spPr/>
      <dgm:t>
        <a:bodyPr/>
        <a:lstStyle/>
        <a:p>
          <a:endParaRPr lang="en-US"/>
        </a:p>
      </dgm:t>
    </dgm:pt>
    <dgm:pt modelId="{F15FD6EA-ECE8-4828-8E7B-5AEDCD43CC92}" type="sibTrans" cxnId="{AE4A3CDF-3E72-4A47-98DB-C5BECB0F227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7E533FB-6346-4EA7-835A-AC1A7FF11A4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Reliability &amp; uptime</a:t>
          </a:r>
          <a:r>
            <a:rPr lang="en-US"/>
            <a:t> (remote diagnostics, proactive maintenance)</a:t>
          </a:r>
        </a:p>
      </dgm:t>
    </dgm:pt>
    <dgm:pt modelId="{C01DAB62-7518-45DB-BD37-2CF66BEFC4B5}" type="parTrans" cxnId="{44C530DA-3C62-4FFC-B930-5C918DEE4486}">
      <dgm:prSet/>
      <dgm:spPr/>
      <dgm:t>
        <a:bodyPr/>
        <a:lstStyle/>
        <a:p>
          <a:endParaRPr lang="en-US"/>
        </a:p>
      </dgm:t>
    </dgm:pt>
    <dgm:pt modelId="{D262AD9D-966F-4F36-BE55-4C9815DEE4D8}" type="sibTrans" cxnId="{44C530DA-3C62-4FFC-B930-5C918DEE4486}">
      <dgm:prSet/>
      <dgm:spPr/>
      <dgm:t>
        <a:bodyPr/>
        <a:lstStyle/>
        <a:p>
          <a:endParaRPr lang="en-US"/>
        </a:p>
      </dgm:t>
    </dgm:pt>
    <dgm:pt modelId="{1381462B-8691-427B-9879-C621CE16B7F6}" type="pres">
      <dgm:prSet presAssocID="{F22ED3C6-BEFB-4BB1-A6E3-217AEACA636F}" presName="root" presStyleCnt="0">
        <dgm:presLayoutVars>
          <dgm:dir/>
          <dgm:resizeHandles val="exact"/>
        </dgm:presLayoutVars>
      </dgm:prSet>
      <dgm:spPr/>
    </dgm:pt>
    <dgm:pt modelId="{B139C031-85EC-40BE-A03F-DF132CD65552}" type="pres">
      <dgm:prSet presAssocID="{F22ED3C6-BEFB-4BB1-A6E3-217AEACA636F}" presName="container" presStyleCnt="0">
        <dgm:presLayoutVars>
          <dgm:dir/>
          <dgm:resizeHandles val="exact"/>
        </dgm:presLayoutVars>
      </dgm:prSet>
      <dgm:spPr/>
    </dgm:pt>
    <dgm:pt modelId="{698A7BF2-2391-435C-A6FC-CAA4017F93DA}" type="pres">
      <dgm:prSet presAssocID="{E805B3A5-E8C4-41ED-8FA6-95CD7BF0B077}" presName="compNode" presStyleCnt="0"/>
      <dgm:spPr/>
    </dgm:pt>
    <dgm:pt modelId="{A993F472-5D66-4653-AD78-9BD09BA56486}" type="pres">
      <dgm:prSet presAssocID="{E805B3A5-E8C4-41ED-8FA6-95CD7BF0B077}" presName="iconBgRect" presStyleLbl="bgShp" presStyleIdx="0" presStyleCnt="5"/>
      <dgm:spPr/>
    </dgm:pt>
    <dgm:pt modelId="{A835808C-4C5C-4B64-B5B1-A9C1E39EDE29}" type="pres">
      <dgm:prSet presAssocID="{E805B3A5-E8C4-41ED-8FA6-95CD7BF0B077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ireless"/>
        </a:ext>
      </dgm:extLst>
    </dgm:pt>
    <dgm:pt modelId="{7EC79BF2-159D-41E8-A057-ED03698473EF}" type="pres">
      <dgm:prSet presAssocID="{E805B3A5-E8C4-41ED-8FA6-95CD7BF0B077}" presName="spaceRect" presStyleCnt="0"/>
      <dgm:spPr/>
    </dgm:pt>
    <dgm:pt modelId="{E743761F-A7CA-4496-9FD0-B11CF6A3FAEC}" type="pres">
      <dgm:prSet presAssocID="{E805B3A5-E8C4-41ED-8FA6-95CD7BF0B077}" presName="textRect" presStyleLbl="revTx" presStyleIdx="0" presStyleCnt="5">
        <dgm:presLayoutVars>
          <dgm:chMax val="1"/>
          <dgm:chPref val="1"/>
        </dgm:presLayoutVars>
      </dgm:prSet>
      <dgm:spPr/>
    </dgm:pt>
    <dgm:pt modelId="{E34DEF0C-5308-49B4-9306-BF15FC8F433A}" type="pres">
      <dgm:prSet presAssocID="{F2618F01-3760-442F-9D32-B2FB2BC0CC1A}" presName="sibTrans" presStyleLbl="sibTrans2D1" presStyleIdx="0" presStyleCnt="0"/>
      <dgm:spPr/>
    </dgm:pt>
    <dgm:pt modelId="{AA2F670E-E484-4D20-850B-80F52F77D8D8}" type="pres">
      <dgm:prSet presAssocID="{46B9A4DD-0F55-402C-A70B-70827F32B756}" presName="compNode" presStyleCnt="0"/>
      <dgm:spPr/>
    </dgm:pt>
    <dgm:pt modelId="{EADD7A63-972B-4EEF-8AA1-C7A37020678D}" type="pres">
      <dgm:prSet presAssocID="{46B9A4DD-0F55-402C-A70B-70827F32B756}" presName="iconBgRect" presStyleLbl="bgShp" presStyleIdx="1" presStyleCnt="5"/>
      <dgm:spPr/>
    </dgm:pt>
    <dgm:pt modelId="{BFF10593-4C54-4B5E-BB40-782A810C21EE}" type="pres">
      <dgm:prSet presAssocID="{46B9A4DD-0F55-402C-A70B-70827F32B756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edit card"/>
        </a:ext>
      </dgm:extLst>
    </dgm:pt>
    <dgm:pt modelId="{92B9F33F-36CF-43D5-A656-6A180241BAAB}" type="pres">
      <dgm:prSet presAssocID="{46B9A4DD-0F55-402C-A70B-70827F32B756}" presName="spaceRect" presStyleCnt="0"/>
      <dgm:spPr/>
    </dgm:pt>
    <dgm:pt modelId="{BFE31EEA-1FD5-42A0-ABE6-8C845058EE97}" type="pres">
      <dgm:prSet presAssocID="{46B9A4DD-0F55-402C-A70B-70827F32B756}" presName="textRect" presStyleLbl="revTx" presStyleIdx="1" presStyleCnt="5">
        <dgm:presLayoutVars>
          <dgm:chMax val="1"/>
          <dgm:chPref val="1"/>
        </dgm:presLayoutVars>
      </dgm:prSet>
      <dgm:spPr/>
    </dgm:pt>
    <dgm:pt modelId="{776A5B5D-BC04-4C4D-8ED2-EA08DFC965B3}" type="pres">
      <dgm:prSet presAssocID="{FF2F9542-B57D-4742-8994-09EF4ED73E1B}" presName="sibTrans" presStyleLbl="sibTrans2D1" presStyleIdx="0" presStyleCnt="0"/>
      <dgm:spPr/>
    </dgm:pt>
    <dgm:pt modelId="{046070AA-F7B4-46DA-AE3C-8EB73DF88F95}" type="pres">
      <dgm:prSet presAssocID="{C3EBB33F-A33D-488A-9990-BA9BDD1B7C28}" presName="compNode" presStyleCnt="0"/>
      <dgm:spPr/>
    </dgm:pt>
    <dgm:pt modelId="{19D549F2-7624-45C5-8D39-7E15A081D3C7}" type="pres">
      <dgm:prSet presAssocID="{C3EBB33F-A33D-488A-9990-BA9BDD1B7C28}" presName="iconBgRect" presStyleLbl="bgShp" presStyleIdx="2" presStyleCnt="5"/>
      <dgm:spPr/>
    </dgm:pt>
    <dgm:pt modelId="{7D012D29-D444-4604-87A1-D6CF777D5520}" type="pres">
      <dgm:prSet presAssocID="{C3EBB33F-A33D-488A-9990-BA9BDD1B7C2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147ECCFD-B870-4A6A-809D-FF07E70C3F93}" type="pres">
      <dgm:prSet presAssocID="{C3EBB33F-A33D-488A-9990-BA9BDD1B7C28}" presName="spaceRect" presStyleCnt="0"/>
      <dgm:spPr/>
    </dgm:pt>
    <dgm:pt modelId="{8696B4AA-7F33-47F2-A248-CDE4C8FB744C}" type="pres">
      <dgm:prSet presAssocID="{C3EBB33F-A33D-488A-9990-BA9BDD1B7C28}" presName="textRect" presStyleLbl="revTx" presStyleIdx="2" presStyleCnt="5">
        <dgm:presLayoutVars>
          <dgm:chMax val="1"/>
          <dgm:chPref val="1"/>
        </dgm:presLayoutVars>
      </dgm:prSet>
      <dgm:spPr/>
    </dgm:pt>
    <dgm:pt modelId="{87409EF7-AEA6-4D85-A20C-EA24CA15ADB2}" type="pres">
      <dgm:prSet presAssocID="{285913A3-ED8F-47F7-BEAA-F0AA389A9AB8}" presName="sibTrans" presStyleLbl="sibTrans2D1" presStyleIdx="0" presStyleCnt="0"/>
      <dgm:spPr/>
    </dgm:pt>
    <dgm:pt modelId="{018A5EC4-60A9-4C40-96B8-641471749EB8}" type="pres">
      <dgm:prSet presAssocID="{A2786576-8721-4A15-BACE-98B03DAB9839}" presName="compNode" presStyleCnt="0"/>
      <dgm:spPr/>
    </dgm:pt>
    <dgm:pt modelId="{2ABF95D5-A437-4416-B860-1876A7B91445}" type="pres">
      <dgm:prSet presAssocID="{A2786576-8721-4A15-BACE-98B03DAB9839}" presName="iconBgRect" presStyleLbl="bgShp" presStyleIdx="3" presStyleCnt="5"/>
      <dgm:spPr/>
    </dgm:pt>
    <dgm:pt modelId="{E6683D95-AA67-4653-9020-FF8D9125B5C6}" type="pres">
      <dgm:prSet presAssocID="{A2786576-8721-4A15-BACE-98B03DAB983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b Design"/>
        </a:ext>
      </dgm:extLst>
    </dgm:pt>
    <dgm:pt modelId="{FF819395-EE42-4FB4-86BA-8DDB7D26ABA1}" type="pres">
      <dgm:prSet presAssocID="{A2786576-8721-4A15-BACE-98B03DAB9839}" presName="spaceRect" presStyleCnt="0"/>
      <dgm:spPr/>
    </dgm:pt>
    <dgm:pt modelId="{11B7A471-C5CD-4C77-9B0F-1550B88A2576}" type="pres">
      <dgm:prSet presAssocID="{A2786576-8721-4A15-BACE-98B03DAB9839}" presName="textRect" presStyleLbl="revTx" presStyleIdx="3" presStyleCnt="5">
        <dgm:presLayoutVars>
          <dgm:chMax val="1"/>
          <dgm:chPref val="1"/>
        </dgm:presLayoutVars>
      </dgm:prSet>
      <dgm:spPr/>
    </dgm:pt>
    <dgm:pt modelId="{E0085A43-35CD-4243-B6B1-C9BE71D5CCB1}" type="pres">
      <dgm:prSet presAssocID="{F15FD6EA-ECE8-4828-8E7B-5AEDCD43CC92}" presName="sibTrans" presStyleLbl="sibTrans2D1" presStyleIdx="0" presStyleCnt="0"/>
      <dgm:spPr/>
    </dgm:pt>
    <dgm:pt modelId="{CFC722A8-F0E4-40C8-9A8D-87653849ADE1}" type="pres">
      <dgm:prSet presAssocID="{B7E533FB-6346-4EA7-835A-AC1A7FF11A43}" presName="compNode" presStyleCnt="0"/>
      <dgm:spPr/>
    </dgm:pt>
    <dgm:pt modelId="{F2177BFD-E6E9-46A5-8BE6-D0BE60B50E93}" type="pres">
      <dgm:prSet presAssocID="{B7E533FB-6346-4EA7-835A-AC1A7FF11A43}" presName="iconBgRect" presStyleLbl="bgShp" presStyleIdx="4" presStyleCnt="5"/>
      <dgm:spPr/>
    </dgm:pt>
    <dgm:pt modelId="{8B067901-07C8-48B5-9A44-53678AAF128B}" type="pres">
      <dgm:prSet presAssocID="{B7E533FB-6346-4EA7-835A-AC1A7FF11A43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mote control"/>
        </a:ext>
      </dgm:extLst>
    </dgm:pt>
    <dgm:pt modelId="{F77227E7-10AF-4AD2-9D80-C373389459C5}" type="pres">
      <dgm:prSet presAssocID="{B7E533FB-6346-4EA7-835A-AC1A7FF11A43}" presName="spaceRect" presStyleCnt="0"/>
      <dgm:spPr/>
    </dgm:pt>
    <dgm:pt modelId="{84AA35E7-5CCC-4FC9-A823-FD49BAF3695E}" type="pres">
      <dgm:prSet presAssocID="{B7E533FB-6346-4EA7-835A-AC1A7FF11A43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D2416D12-5103-4B59-9F6E-F819EE24D79E}" type="presOf" srcId="{46B9A4DD-0F55-402C-A70B-70827F32B756}" destId="{BFE31EEA-1FD5-42A0-ABE6-8C845058EE97}" srcOrd="0" destOrd="0" presId="urn:microsoft.com/office/officeart/2018/2/layout/IconCircleList"/>
    <dgm:cxn modelId="{601C0D27-DAEC-4232-BFC4-DCA6390B00E0}" type="presOf" srcId="{F22ED3C6-BEFB-4BB1-A6E3-217AEACA636F}" destId="{1381462B-8691-427B-9879-C621CE16B7F6}" srcOrd="0" destOrd="0" presId="urn:microsoft.com/office/officeart/2018/2/layout/IconCircleList"/>
    <dgm:cxn modelId="{17722E2F-EEF0-4932-B31C-2F1061CA6BAD}" type="presOf" srcId="{FF2F9542-B57D-4742-8994-09EF4ED73E1B}" destId="{776A5B5D-BC04-4C4D-8ED2-EA08DFC965B3}" srcOrd="0" destOrd="0" presId="urn:microsoft.com/office/officeart/2018/2/layout/IconCircleList"/>
    <dgm:cxn modelId="{880C3A35-3C8C-429F-A002-485420EC4AC1}" srcId="{F22ED3C6-BEFB-4BB1-A6E3-217AEACA636F}" destId="{46B9A4DD-0F55-402C-A70B-70827F32B756}" srcOrd="1" destOrd="0" parTransId="{66B76845-9091-4ADD-A3B0-CE59BF9FFB03}" sibTransId="{FF2F9542-B57D-4742-8994-09EF4ED73E1B}"/>
    <dgm:cxn modelId="{82ADD693-AF2C-4A6C-8EE0-D5F4C04AAD30}" type="presOf" srcId="{E805B3A5-E8C4-41ED-8FA6-95CD7BF0B077}" destId="{E743761F-A7CA-4496-9FD0-B11CF6A3FAEC}" srcOrd="0" destOrd="0" presId="urn:microsoft.com/office/officeart/2018/2/layout/IconCircleList"/>
    <dgm:cxn modelId="{7B0B5094-B1A5-4EB6-A8A6-732279655AC9}" srcId="{F22ED3C6-BEFB-4BB1-A6E3-217AEACA636F}" destId="{E805B3A5-E8C4-41ED-8FA6-95CD7BF0B077}" srcOrd="0" destOrd="0" parTransId="{F6ECADD6-1FAE-4ADC-84AC-C73EA5D9270C}" sibTransId="{F2618F01-3760-442F-9D32-B2FB2BC0CC1A}"/>
    <dgm:cxn modelId="{D3F5D6A2-1888-4DC0-9DC7-67C7EB54D4D7}" type="presOf" srcId="{F2618F01-3760-442F-9D32-B2FB2BC0CC1A}" destId="{E34DEF0C-5308-49B4-9306-BF15FC8F433A}" srcOrd="0" destOrd="0" presId="urn:microsoft.com/office/officeart/2018/2/layout/IconCircleList"/>
    <dgm:cxn modelId="{0212BEA3-ABB0-41FB-AF56-B907FD4638C8}" type="presOf" srcId="{285913A3-ED8F-47F7-BEAA-F0AA389A9AB8}" destId="{87409EF7-AEA6-4D85-A20C-EA24CA15ADB2}" srcOrd="0" destOrd="0" presId="urn:microsoft.com/office/officeart/2018/2/layout/IconCircleList"/>
    <dgm:cxn modelId="{7AE4D8CA-F99B-4279-8165-2F4CDEDE14DF}" srcId="{F22ED3C6-BEFB-4BB1-A6E3-217AEACA636F}" destId="{C3EBB33F-A33D-488A-9990-BA9BDD1B7C28}" srcOrd="2" destOrd="0" parTransId="{FE6A5A92-E5F3-40CF-A852-4F24A6449412}" sibTransId="{285913A3-ED8F-47F7-BEAA-F0AA389A9AB8}"/>
    <dgm:cxn modelId="{F05D33CC-132A-44E8-A53B-8AF06F2CC4F5}" type="presOf" srcId="{B7E533FB-6346-4EA7-835A-AC1A7FF11A43}" destId="{84AA35E7-5CCC-4FC9-A823-FD49BAF3695E}" srcOrd="0" destOrd="0" presId="urn:microsoft.com/office/officeart/2018/2/layout/IconCircleList"/>
    <dgm:cxn modelId="{E239C4D2-2363-476F-B499-A1B479E35727}" type="presOf" srcId="{C3EBB33F-A33D-488A-9990-BA9BDD1B7C28}" destId="{8696B4AA-7F33-47F2-A248-CDE4C8FB744C}" srcOrd="0" destOrd="0" presId="urn:microsoft.com/office/officeart/2018/2/layout/IconCircleList"/>
    <dgm:cxn modelId="{FEFB52D9-643C-42D5-840D-27B060A3789C}" type="presOf" srcId="{A2786576-8721-4A15-BACE-98B03DAB9839}" destId="{11B7A471-C5CD-4C77-9B0F-1550B88A2576}" srcOrd="0" destOrd="0" presId="urn:microsoft.com/office/officeart/2018/2/layout/IconCircleList"/>
    <dgm:cxn modelId="{44C530DA-3C62-4FFC-B930-5C918DEE4486}" srcId="{F22ED3C6-BEFB-4BB1-A6E3-217AEACA636F}" destId="{B7E533FB-6346-4EA7-835A-AC1A7FF11A43}" srcOrd="4" destOrd="0" parTransId="{C01DAB62-7518-45DB-BD37-2CF66BEFC4B5}" sibTransId="{D262AD9D-966F-4F36-BE55-4C9815DEE4D8}"/>
    <dgm:cxn modelId="{1F3B50DA-1DF6-4639-836F-78E9FF1EADFB}" type="presOf" srcId="{F15FD6EA-ECE8-4828-8E7B-5AEDCD43CC92}" destId="{E0085A43-35CD-4243-B6B1-C9BE71D5CCB1}" srcOrd="0" destOrd="0" presId="urn:microsoft.com/office/officeart/2018/2/layout/IconCircleList"/>
    <dgm:cxn modelId="{AE4A3CDF-3E72-4A47-98DB-C5BECB0F227C}" srcId="{F22ED3C6-BEFB-4BB1-A6E3-217AEACA636F}" destId="{A2786576-8721-4A15-BACE-98B03DAB9839}" srcOrd="3" destOrd="0" parTransId="{6379209C-EC7A-410D-9D7C-110BDD87968E}" sibTransId="{F15FD6EA-ECE8-4828-8E7B-5AEDCD43CC92}"/>
    <dgm:cxn modelId="{BE7383C0-E197-444E-92E9-3C7430E58700}" type="presParOf" srcId="{1381462B-8691-427B-9879-C621CE16B7F6}" destId="{B139C031-85EC-40BE-A03F-DF132CD65552}" srcOrd="0" destOrd="0" presId="urn:microsoft.com/office/officeart/2018/2/layout/IconCircleList"/>
    <dgm:cxn modelId="{736AD3D4-0508-425B-ADA4-71D3042CD70A}" type="presParOf" srcId="{B139C031-85EC-40BE-A03F-DF132CD65552}" destId="{698A7BF2-2391-435C-A6FC-CAA4017F93DA}" srcOrd="0" destOrd="0" presId="urn:microsoft.com/office/officeart/2018/2/layout/IconCircleList"/>
    <dgm:cxn modelId="{A7B9F52D-73FB-49B2-81C1-8572B7D4AFE4}" type="presParOf" srcId="{698A7BF2-2391-435C-A6FC-CAA4017F93DA}" destId="{A993F472-5D66-4653-AD78-9BD09BA56486}" srcOrd="0" destOrd="0" presId="urn:microsoft.com/office/officeart/2018/2/layout/IconCircleList"/>
    <dgm:cxn modelId="{913BD30F-41C1-4E4D-9EB2-B7F58D8912FC}" type="presParOf" srcId="{698A7BF2-2391-435C-A6FC-CAA4017F93DA}" destId="{A835808C-4C5C-4B64-B5B1-A9C1E39EDE29}" srcOrd="1" destOrd="0" presId="urn:microsoft.com/office/officeart/2018/2/layout/IconCircleList"/>
    <dgm:cxn modelId="{A6225E6C-F387-41DB-B498-456230C324A7}" type="presParOf" srcId="{698A7BF2-2391-435C-A6FC-CAA4017F93DA}" destId="{7EC79BF2-159D-41E8-A057-ED03698473EF}" srcOrd="2" destOrd="0" presId="urn:microsoft.com/office/officeart/2018/2/layout/IconCircleList"/>
    <dgm:cxn modelId="{E2CA10FA-77F5-41D7-82CF-94F39B407505}" type="presParOf" srcId="{698A7BF2-2391-435C-A6FC-CAA4017F93DA}" destId="{E743761F-A7CA-4496-9FD0-B11CF6A3FAEC}" srcOrd="3" destOrd="0" presId="urn:microsoft.com/office/officeart/2018/2/layout/IconCircleList"/>
    <dgm:cxn modelId="{AA580AC5-784A-435F-A657-FF7A0BB9ADEA}" type="presParOf" srcId="{B139C031-85EC-40BE-A03F-DF132CD65552}" destId="{E34DEF0C-5308-49B4-9306-BF15FC8F433A}" srcOrd="1" destOrd="0" presId="urn:microsoft.com/office/officeart/2018/2/layout/IconCircleList"/>
    <dgm:cxn modelId="{B1685863-784E-4E7A-B9D6-406BB1A6E4EC}" type="presParOf" srcId="{B139C031-85EC-40BE-A03F-DF132CD65552}" destId="{AA2F670E-E484-4D20-850B-80F52F77D8D8}" srcOrd="2" destOrd="0" presId="urn:microsoft.com/office/officeart/2018/2/layout/IconCircleList"/>
    <dgm:cxn modelId="{5A4054F5-24CB-4362-85B0-FB39F192414A}" type="presParOf" srcId="{AA2F670E-E484-4D20-850B-80F52F77D8D8}" destId="{EADD7A63-972B-4EEF-8AA1-C7A37020678D}" srcOrd="0" destOrd="0" presId="urn:microsoft.com/office/officeart/2018/2/layout/IconCircleList"/>
    <dgm:cxn modelId="{4ACB6279-3CAA-4305-9CA0-FFD9FBD8FDDD}" type="presParOf" srcId="{AA2F670E-E484-4D20-850B-80F52F77D8D8}" destId="{BFF10593-4C54-4B5E-BB40-782A810C21EE}" srcOrd="1" destOrd="0" presId="urn:microsoft.com/office/officeart/2018/2/layout/IconCircleList"/>
    <dgm:cxn modelId="{D811231F-74E3-4CE5-B40F-C1D752D33322}" type="presParOf" srcId="{AA2F670E-E484-4D20-850B-80F52F77D8D8}" destId="{92B9F33F-36CF-43D5-A656-6A180241BAAB}" srcOrd="2" destOrd="0" presId="urn:microsoft.com/office/officeart/2018/2/layout/IconCircleList"/>
    <dgm:cxn modelId="{0885282A-4D73-447B-93ED-E8DFEC63879D}" type="presParOf" srcId="{AA2F670E-E484-4D20-850B-80F52F77D8D8}" destId="{BFE31EEA-1FD5-42A0-ABE6-8C845058EE97}" srcOrd="3" destOrd="0" presId="urn:microsoft.com/office/officeart/2018/2/layout/IconCircleList"/>
    <dgm:cxn modelId="{BB28F514-5C4C-42CB-8630-73CFA30A9595}" type="presParOf" srcId="{B139C031-85EC-40BE-A03F-DF132CD65552}" destId="{776A5B5D-BC04-4C4D-8ED2-EA08DFC965B3}" srcOrd="3" destOrd="0" presId="urn:microsoft.com/office/officeart/2018/2/layout/IconCircleList"/>
    <dgm:cxn modelId="{43972A3E-9C54-42F8-9FAE-C880B51DC16D}" type="presParOf" srcId="{B139C031-85EC-40BE-A03F-DF132CD65552}" destId="{046070AA-F7B4-46DA-AE3C-8EB73DF88F95}" srcOrd="4" destOrd="0" presId="urn:microsoft.com/office/officeart/2018/2/layout/IconCircleList"/>
    <dgm:cxn modelId="{2DB7264F-AA37-4B61-ACE3-AAA7C2E68DBF}" type="presParOf" srcId="{046070AA-F7B4-46DA-AE3C-8EB73DF88F95}" destId="{19D549F2-7624-45C5-8D39-7E15A081D3C7}" srcOrd="0" destOrd="0" presId="urn:microsoft.com/office/officeart/2018/2/layout/IconCircleList"/>
    <dgm:cxn modelId="{830D6DDB-77D8-40A3-9364-F611626A2CC9}" type="presParOf" srcId="{046070AA-F7B4-46DA-AE3C-8EB73DF88F95}" destId="{7D012D29-D444-4604-87A1-D6CF777D5520}" srcOrd="1" destOrd="0" presId="urn:microsoft.com/office/officeart/2018/2/layout/IconCircleList"/>
    <dgm:cxn modelId="{DAD210F6-17E9-4D05-85F0-41A0074A2772}" type="presParOf" srcId="{046070AA-F7B4-46DA-AE3C-8EB73DF88F95}" destId="{147ECCFD-B870-4A6A-809D-FF07E70C3F93}" srcOrd="2" destOrd="0" presId="urn:microsoft.com/office/officeart/2018/2/layout/IconCircleList"/>
    <dgm:cxn modelId="{67AF6952-CCB7-4AFB-9641-27CDBE7386FE}" type="presParOf" srcId="{046070AA-F7B4-46DA-AE3C-8EB73DF88F95}" destId="{8696B4AA-7F33-47F2-A248-CDE4C8FB744C}" srcOrd="3" destOrd="0" presId="urn:microsoft.com/office/officeart/2018/2/layout/IconCircleList"/>
    <dgm:cxn modelId="{8853F216-8A53-4B7B-BBCC-8F98D5D2DEE1}" type="presParOf" srcId="{B139C031-85EC-40BE-A03F-DF132CD65552}" destId="{87409EF7-AEA6-4D85-A20C-EA24CA15ADB2}" srcOrd="5" destOrd="0" presId="urn:microsoft.com/office/officeart/2018/2/layout/IconCircleList"/>
    <dgm:cxn modelId="{5A5CDDBE-2984-4A35-A851-39929F2F976D}" type="presParOf" srcId="{B139C031-85EC-40BE-A03F-DF132CD65552}" destId="{018A5EC4-60A9-4C40-96B8-641471749EB8}" srcOrd="6" destOrd="0" presId="urn:microsoft.com/office/officeart/2018/2/layout/IconCircleList"/>
    <dgm:cxn modelId="{A9412E77-A740-4476-AF14-5792B296063D}" type="presParOf" srcId="{018A5EC4-60A9-4C40-96B8-641471749EB8}" destId="{2ABF95D5-A437-4416-B860-1876A7B91445}" srcOrd="0" destOrd="0" presId="urn:microsoft.com/office/officeart/2018/2/layout/IconCircleList"/>
    <dgm:cxn modelId="{64CFE988-A2C2-4B71-BCBA-437A2ED7F897}" type="presParOf" srcId="{018A5EC4-60A9-4C40-96B8-641471749EB8}" destId="{E6683D95-AA67-4653-9020-FF8D9125B5C6}" srcOrd="1" destOrd="0" presId="urn:microsoft.com/office/officeart/2018/2/layout/IconCircleList"/>
    <dgm:cxn modelId="{728C60C7-1BA0-40DB-A16A-64C9BF87D302}" type="presParOf" srcId="{018A5EC4-60A9-4C40-96B8-641471749EB8}" destId="{FF819395-EE42-4FB4-86BA-8DDB7D26ABA1}" srcOrd="2" destOrd="0" presId="urn:microsoft.com/office/officeart/2018/2/layout/IconCircleList"/>
    <dgm:cxn modelId="{BFDEF55F-E50D-472F-A0F0-9D124F99E019}" type="presParOf" srcId="{018A5EC4-60A9-4C40-96B8-641471749EB8}" destId="{11B7A471-C5CD-4C77-9B0F-1550B88A2576}" srcOrd="3" destOrd="0" presId="urn:microsoft.com/office/officeart/2018/2/layout/IconCircleList"/>
    <dgm:cxn modelId="{ACF26586-E904-48F1-88D2-305D3822A2ED}" type="presParOf" srcId="{B139C031-85EC-40BE-A03F-DF132CD65552}" destId="{E0085A43-35CD-4243-B6B1-C9BE71D5CCB1}" srcOrd="7" destOrd="0" presId="urn:microsoft.com/office/officeart/2018/2/layout/IconCircleList"/>
    <dgm:cxn modelId="{8D57A7A6-72C7-4D0D-8917-AF0D99DE89D2}" type="presParOf" srcId="{B139C031-85EC-40BE-A03F-DF132CD65552}" destId="{CFC722A8-F0E4-40C8-9A8D-87653849ADE1}" srcOrd="8" destOrd="0" presId="urn:microsoft.com/office/officeart/2018/2/layout/IconCircleList"/>
    <dgm:cxn modelId="{F5677AF1-98C7-4455-A3D5-F276771C644E}" type="presParOf" srcId="{CFC722A8-F0E4-40C8-9A8D-87653849ADE1}" destId="{F2177BFD-E6E9-46A5-8BE6-D0BE60B50E93}" srcOrd="0" destOrd="0" presId="urn:microsoft.com/office/officeart/2018/2/layout/IconCircleList"/>
    <dgm:cxn modelId="{007109FC-85BC-45EB-890A-4CB870CFC965}" type="presParOf" srcId="{CFC722A8-F0E4-40C8-9A8D-87653849ADE1}" destId="{8B067901-07C8-48B5-9A44-53678AAF128B}" srcOrd="1" destOrd="0" presId="urn:microsoft.com/office/officeart/2018/2/layout/IconCircleList"/>
    <dgm:cxn modelId="{91451D12-0BEC-4C76-AAEA-5187CA6501C7}" type="presParOf" srcId="{CFC722A8-F0E4-40C8-9A8D-87653849ADE1}" destId="{F77227E7-10AF-4AD2-9D80-C373389459C5}" srcOrd="2" destOrd="0" presId="urn:microsoft.com/office/officeart/2018/2/layout/IconCircleList"/>
    <dgm:cxn modelId="{719118A1-534D-474F-93CE-661B599646CF}" type="presParOf" srcId="{CFC722A8-F0E4-40C8-9A8D-87653849ADE1}" destId="{84AA35E7-5CCC-4FC9-A823-FD49BAF3695E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93F472-5D66-4653-AD78-9BD09BA56486}">
      <dsp:nvSpPr>
        <dsp:cNvPr id="0" name=""/>
        <dsp:cNvSpPr/>
      </dsp:nvSpPr>
      <dsp:spPr>
        <a:xfrm>
          <a:off x="89969" y="136634"/>
          <a:ext cx="773932" cy="77393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35808C-4C5C-4B64-B5B1-A9C1E39EDE29}">
      <dsp:nvSpPr>
        <dsp:cNvPr id="0" name=""/>
        <dsp:cNvSpPr/>
      </dsp:nvSpPr>
      <dsp:spPr>
        <a:xfrm>
          <a:off x="252495" y="299160"/>
          <a:ext cx="448881" cy="44888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3761F-A7CA-4496-9FD0-B11CF6A3FAEC}">
      <dsp:nvSpPr>
        <dsp:cNvPr id="0" name=""/>
        <dsp:cNvSpPr/>
      </dsp:nvSpPr>
      <dsp:spPr>
        <a:xfrm>
          <a:off x="1029744" y="136634"/>
          <a:ext cx="1824270" cy="773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Smart network connectivity</a:t>
          </a:r>
          <a:r>
            <a:rPr lang="en-US" sz="1300" kern="1200"/>
            <a:t> (real-time monitoring, usage reports)</a:t>
          </a:r>
        </a:p>
      </dsp:txBody>
      <dsp:txXfrm>
        <a:off x="1029744" y="136634"/>
        <a:ext cx="1824270" cy="773932"/>
      </dsp:txXfrm>
    </dsp:sp>
    <dsp:sp modelId="{EADD7A63-972B-4EEF-8AA1-C7A37020678D}">
      <dsp:nvSpPr>
        <dsp:cNvPr id="0" name=""/>
        <dsp:cNvSpPr/>
      </dsp:nvSpPr>
      <dsp:spPr>
        <a:xfrm>
          <a:off x="3171880" y="136634"/>
          <a:ext cx="773932" cy="77393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F10593-4C54-4B5E-BB40-782A810C21EE}">
      <dsp:nvSpPr>
        <dsp:cNvPr id="0" name=""/>
        <dsp:cNvSpPr/>
      </dsp:nvSpPr>
      <dsp:spPr>
        <a:xfrm>
          <a:off x="3334406" y="299160"/>
          <a:ext cx="448881" cy="44888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E31EEA-1FD5-42A0-ABE6-8C845058EE97}">
      <dsp:nvSpPr>
        <dsp:cNvPr id="0" name=""/>
        <dsp:cNvSpPr/>
      </dsp:nvSpPr>
      <dsp:spPr>
        <a:xfrm>
          <a:off x="4111656" y="136634"/>
          <a:ext cx="1824270" cy="773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Flexible payment and access control</a:t>
          </a:r>
          <a:r>
            <a:rPr lang="en-US" sz="1300" kern="1200"/>
            <a:t> (RFID, mobile app integration, credit card acceptance)</a:t>
          </a:r>
        </a:p>
      </dsp:txBody>
      <dsp:txXfrm>
        <a:off x="4111656" y="136634"/>
        <a:ext cx="1824270" cy="773932"/>
      </dsp:txXfrm>
    </dsp:sp>
    <dsp:sp modelId="{19D549F2-7624-45C5-8D39-7E15A081D3C7}">
      <dsp:nvSpPr>
        <dsp:cNvPr id="0" name=""/>
        <dsp:cNvSpPr/>
      </dsp:nvSpPr>
      <dsp:spPr>
        <a:xfrm>
          <a:off x="89969" y="1578993"/>
          <a:ext cx="773932" cy="77393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012D29-D444-4604-87A1-D6CF777D5520}">
      <dsp:nvSpPr>
        <dsp:cNvPr id="0" name=""/>
        <dsp:cNvSpPr/>
      </dsp:nvSpPr>
      <dsp:spPr>
        <a:xfrm>
          <a:off x="252495" y="1741519"/>
          <a:ext cx="448881" cy="44888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96B4AA-7F33-47F2-A248-CDE4C8FB744C}">
      <dsp:nvSpPr>
        <dsp:cNvPr id="0" name=""/>
        <dsp:cNvSpPr/>
      </dsp:nvSpPr>
      <dsp:spPr>
        <a:xfrm>
          <a:off x="1029744" y="1578993"/>
          <a:ext cx="1824270" cy="773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Load management capabilities</a:t>
          </a:r>
          <a:r>
            <a:rPr lang="en-US" sz="1300" kern="1200"/>
            <a:t> (dynamic power distribution)</a:t>
          </a:r>
        </a:p>
      </dsp:txBody>
      <dsp:txXfrm>
        <a:off x="1029744" y="1578993"/>
        <a:ext cx="1824270" cy="773932"/>
      </dsp:txXfrm>
    </dsp:sp>
    <dsp:sp modelId="{2ABF95D5-A437-4416-B860-1876A7B91445}">
      <dsp:nvSpPr>
        <dsp:cNvPr id="0" name=""/>
        <dsp:cNvSpPr/>
      </dsp:nvSpPr>
      <dsp:spPr>
        <a:xfrm>
          <a:off x="3171880" y="1578993"/>
          <a:ext cx="773932" cy="77393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683D95-AA67-4653-9020-FF8D9125B5C6}">
      <dsp:nvSpPr>
        <dsp:cNvPr id="0" name=""/>
        <dsp:cNvSpPr/>
      </dsp:nvSpPr>
      <dsp:spPr>
        <a:xfrm>
          <a:off x="3334406" y="1741519"/>
          <a:ext cx="448881" cy="44888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B7A471-C5CD-4C77-9B0F-1550B88A2576}">
      <dsp:nvSpPr>
        <dsp:cNvPr id="0" name=""/>
        <dsp:cNvSpPr/>
      </dsp:nvSpPr>
      <dsp:spPr>
        <a:xfrm>
          <a:off x="4111656" y="1578993"/>
          <a:ext cx="1824270" cy="773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Scalability</a:t>
          </a:r>
          <a:r>
            <a:rPr lang="en-US" sz="1300" kern="1200"/>
            <a:t> (future-proofing with modular designs)</a:t>
          </a:r>
        </a:p>
      </dsp:txBody>
      <dsp:txXfrm>
        <a:off x="4111656" y="1578993"/>
        <a:ext cx="1824270" cy="773932"/>
      </dsp:txXfrm>
    </dsp:sp>
    <dsp:sp modelId="{F2177BFD-E6E9-46A5-8BE6-D0BE60B50E93}">
      <dsp:nvSpPr>
        <dsp:cNvPr id="0" name=""/>
        <dsp:cNvSpPr/>
      </dsp:nvSpPr>
      <dsp:spPr>
        <a:xfrm>
          <a:off x="89969" y="3021352"/>
          <a:ext cx="773932" cy="77393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067901-07C8-48B5-9A44-53678AAF128B}">
      <dsp:nvSpPr>
        <dsp:cNvPr id="0" name=""/>
        <dsp:cNvSpPr/>
      </dsp:nvSpPr>
      <dsp:spPr>
        <a:xfrm>
          <a:off x="252495" y="3183878"/>
          <a:ext cx="448881" cy="448881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AA35E7-5CCC-4FC9-A823-FD49BAF3695E}">
      <dsp:nvSpPr>
        <dsp:cNvPr id="0" name=""/>
        <dsp:cNvSpPr/>
      </dsp:nvSpPr>
      <dsp:spPr>
        <a:xfrm>
          <a:off x="1029744" y="3021352"/>
          <a:ext cx="1824270" cy="773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Reliability &amp; uptime</a:t>
          </a:r>
          <a:r>
            <a:rPr lang="en-US" sz="1300" kern="1200"/>
            <a:t> (remote diagnostics, proactive maintenance)</a:t>
          </a:r>
        </a:p>
      </dsp:txBody>
      <dsp:txXfrm>
        <a:off x="1029744" y="3021352"/>
        <a:ext cx="1824270" cy="7739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2FBDF-145D-4DA4-96C0-003BC9257A4F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FB3E9D-7D46-4E7B-A56E-122DC6974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4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E9D-7D46-4E7B-A56E-122DC69749D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028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4445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22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3606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35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014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215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96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45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35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76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291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A276655-8405-407D-BB1A-42050F154AF1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B5898FF-77AE-4EC1-9813-3422311E1E6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389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en.wikipedia.org/wiki/ChargePoint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noyafieldsorg/34851742134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n/photo/549159" TargetMode="External"/><Relationship Id="rId7" Type="http://schemas.openxmlformats.org/officeDocument/2006/relationships/hyperlink" Target="https://www.government-fleet.com/10193894/a-tale-of-two-cities-the-ev-infrastructure-switch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vernment-fleet.com/10219420/how-a-georgia-county-purchased-and-installed-ev-infrastructure-on-a-shoestring-b" TargetMode="External"/><Relationship Id="rId5" Type="http://schemas.openxmlformats.org/officeDocument/2006/relationships/hyperlink" Target="https://foto.wuestenigel.com/bmw-i8-parking-on-a-electric-vehicles-only-parking-space-on-the-road-with-charging-station/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s://www.emobilitysimplified.com/2019/12/charging-basics-104-where-to-charge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hyperlink" Target="https://www.flickr.com/photos/artvlive/52716818697" TargetMode="External"/><Relationship Id="rId7" Type="http://schemas.openxmlformats.org/officeDocument/2006/relationships/diagramLayout" Target="../diagrams/layout1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16.png"/><Relationship Id="rId10" Type="http://schemas.microsoft.com/office/2007/relationships/diagramDrawing" Target="../diagrams/drawing1.xml"/><Relationship Id="rId4" Type="http://schemas.openxmlformats.org/officeDocument/2006/relationships/image" Target="../media/image15.png"/><Relationship Id="rId9" Type="http://schemas.openxmlformats.org/officeDocument/2006/relationships/diagramColors" Target="../diagrams/colors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scottbb/202290560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mmons.wikimedia.org/wiki/File:Mechanical_electricity_meter_1965_(1).jpg" TargetMode="External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50" name="Rectangle 1049">
            <a:extLst>
              <a:ext uri="{FF2B5EF4-FFF2-40B4-BE49-F238E27FC236}">
                <a16:creationId xmlns:a16="http://schemas.microsoft.com/office/drawing/2014/main" id="{A033D82A-34D5-4A1F-A25B-568EA668C0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2" name="Rectangle 1051">
            <a:extLst>
              <a:ext uri="{FF2B5EF4-FFF2-40B4-BE49-F238E27FC236}">
                <a16:creationId xmlns:a16="http://schemas.microsoft.com/office/drawing/2014/main" id="{EA8AA91C-C1E0-4606-86F0-7E56E6038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59968"/>
            <a:ext cx="12192000" cy="229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1CDAE2-DC6F-D116-FE00-986AF14712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687" y="4977464"/>
            <a:ext cx="7772400" cy="1463040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WISCONSIN CLEAN CITIES</a:t>
            </a:r>
            <a:br>
              <a:rPr lang="en-US" sz="2400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TRANSPORTATION &amp; INNOVATION EXPO2025</a:t>
            </a:r>
            <a:br>
              <a:rPr lang="en-US" sz="2400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Navigating EV Charging Infrastructure for Sustainable Growth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36DB7-2603-0AF8-2199-39C084BDC0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Presented by: Rob Spatz, President, Carbon Day EV Charging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4" name="Picture 3" descr="A charging station on a sunny day&#10;&#10;Description automatically generated">
            <a:extLst>
              <a:ext uri="{FF2B5EF4-FFF2-40B4-BE49-F238E27FC236}">
                <a16:creationId xmlns:a16="http://schemas.microsoft.com/office/drawing/2014/main" id="{AC391AC4-73C4-0915-B476-A0CAFFFE0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6130" r="1" b="10311"/>
          <a:stretch>
            <a:fillRect/>
          </a:stretch>
        </p:blipFill>
        <p:spPr>
          <a:xfrm>
            <a:off x="20" y="10"/>
            <a:ext cx="3952937" cy="4399090"/>
          </a:xfrm>
          <a:prstGeom prst="rect">
            <a:avLst/>
          </a:prstGeom>
        </p:spPr>
      </p:pic>
      <p:pic>
        <p:nvPicPr>
          <p:cNvPr id="5" name="Picture 4" descr="A charging station on a sunny day&#10;&#10;Description automatically generated">
            <a:extLst>
              <a:ext uri="{FF2B5EF4-FFF2-40B4-BE49-F238E27FC236}">
                <a16:creationId xmlns:a16="http://schemas.microsoft.com/office/drawing/2014/main" id="{EE5416D4-261E-201E-E49C-6E96D977B2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1" b="16255"/>
          <a:stretch>
            <a:fillRect/>
          </a:stretch>
        </p:blipFill>
        <p:spPr>
          <a:xfrm>
            <a:off x="4117621" y="-11961"/>
            <a:ext cx="3954910" cy="4411061"/>
          </a:xfrm>
          <a:prstGeom prst="rect">
            <a:avLst/>
          </a:prstGeom>
        </p:spPr>
      </p:pic>
      <p:cxnSp>
        <p:nvCxnSpPr>
          <p:cNvPr id="1054" name="Straight Connector 1053">
            <a:extLst>
              <a:ext uri="{FF2B5EF4-FFF2-40B4-BE49-F238E27FC236}">
                <a16:creationId xmlns:a16="http://schemas.microsoft.com/office/drawing/2014/main" id="{A1BD66FD-B09F-4B77-9801-8F6CA8EDD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Take a tour of the ChargePoint Express 250 | ChargePoint">
            <a:extLst>
              <a:ext uri="{FF2B5EF4-FFF2-40B4-BE49-F238E27FC236}">
                <a16:creationId xmlns:a16="http://schemas.microsoft.com/office/drawing/2014/main" id="{71830DB2-11C8-8522-B6B9-497670EB4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578" y="-11961"/>
            <a:ext cx="4121422" cy="441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81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Rectangle 1045">
            <a:extLst>
              <a:ext uri="{FF2B5EF4-FFF2-40B4-BE49-F238E27FC236}">
                <a16:creationId xmlns:a16="http://schemas.microsoft.com/office/drawing/2014/main" id="{319E6BB3-DF2B-4751-97C5-B3DB949AED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20964"/>
            <a:ext cx="8126819" cy="68785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659305-37E4-7B54-7668-0619781BB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911819"/>
            <a:ext cx="6510527" cy="1499616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For more information	</a:t>
            </a:r>
          </a:p>
        </p:txBody>
      </p:sp>
      <p:sp>
        <p:nvSpPr>
          <p:cNvPr id="1048" name="Content Placeholder 2">
            <a:extLst>
              <a:ext uri="{FF2B5EF4-FFF2-40B4-BE49-F238E27FC236}">
                <a16:creationId xmlns:a16="http://schemas.microsoft.com/office/drawing/2014/main" id="{58CC7E79-8956-680C-C9D6-A89F1F77C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643467"/>
            <a:ext cx="6507471" cy="3606798"/>
          </a:xfrm>
        </p:spPr>
        <p:txBody>
          <a:bodyPr anchor="ctr">
            <a:normAutofit/>
          </a:bodyPr>
          <a:lstStyle/>
          <a:p>
            <a:pPr marL="0" marR="0"/>
            <a:r>
              <a:rPr lang="en-US" sz="2000" b="1" i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Rob Spatz </a:t>
            </a:r>
            <a:endParaRPr lang="en-US" sz="2000" b="0" i="0"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/>
            <a:r>
              <a:rPr lang="en-US" sz="2000" b="1" i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National Sales Manager</a:t>
            </a:r>
            <a:endParaRPr lang="en-US" sz="2000" b="0" i="0"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/>
            <a:r>
              <a:rPr lang="en-US" sz="2000" b="1" i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Carbon Day EV Charging</a:t>
            </a:r>
            <a:endParaRPr lang="en-US" sz="2000" b="0" i="0"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/>
            <a:r>
              <a:rPr lang="en-US" sz="2000" b="1" i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163 S Wheeling Road </a:t>
            </a:r>
            <a:endParaRPr lang="en-US" sz="2000" b="0" i="0"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/>
            <a:r>
              <a:rPr lang="en-US" sz="2000" b="1" i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Wheeling, IL 60090 </a:t>
            </a:r>
            <a:endParaRPr lang="en-US" sz="2000" b="0" i="0"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/>
            <a:r>
              <a:rPr lang="en-US" sz="2000" b="1" i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518-645-6733</a:t>
            </a:r>
            <a:endParaRPr lang="en-US" sz="2000" b="0" i="0"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endParaRPr lang="en-US" sz="2000">
              <a:solidFill>
                <a:srgbClr val="FFFFFF"/>
              </a:solidFill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087A22C-4964-80B7-5AAA-E2B72CBED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07911" y="3143670"/>
            <a:ext cx="1648572" cy="57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50" name="Straight Connector 1049">
            <a:extLst>
              <a:ext uri="{FF2B5EF4-FFF2-40B4-BE49-F238E27FC236}">
                <a16:creationId xmlns:a16="http://schemas.microsoft.com/office/drawing/2014/main" id="{A61721DD-D110-44EE-82A7-D56AB687E6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5204427"/>
            <a:ext cx="0" cy="9144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4255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490C7-1D93-2A7C-C1AE-0A46DD813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this session, you will hopefully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DCC57B2-DDBA-6302-FD05-A7B587B28F9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5014" b="25014"/>
          <a:stretch/>
        </p:blipFill>
        <p:spPr>
          <a:xfrm>
            <a:off x="0" y="-1"/>
            <a:ext cx="6413679" cy="4572000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F41E16B-B250-FE66-6573-BF41134C383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See the benefits of adding an EV Charging Station, determine infrastructure needs, and learn how to create a sustainable footprint</a:t>
            </a:r>
          </a:p>
          <a:p>
            <a:endParaRPr lang="en-US" dirty="0"/>
          </a:p>
        </p:txBody>
      </p:sp>
      <p:pic>
        <p:nvPicPr>
          <p:cNvPr id="1026" name="Picture 2" descr="Station: CLARENDONHOTEL / CLARENDON 1">
            <a:extLst>
              <a:ext uri="{FF2B5EF4-FFF2-40B4-BE49-F238E27FC236}">
                <a16:creationId xmlns:a16="http://schemas.microsoft.com/office/drawing/2014/main" id="{8D138093-F2A6-7AAD-8053-FD7352E37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254" y="202408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990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car&#10;&#10;Description automatically generated">
            <a:extLst>
              <a:ext uri="{FF2B5EF4-FFF2-40B4-BE49-F238E27FC236}">
                <a16:creationId xmlns:a16="http://schemas.microsoft.com/office/drawing/2014/main" id="{CECF9E5C-AF67-E6A1-DA80-F0A94D361C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b="15730"/>
          <a:stretch/>
        </p:blipFill>
        <p:spPr>
          <a:xfrm>
            <a:off x="20" y="-1"/>
            <a:ext cx="121919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93903C-B85E-F7CA-6ED5-58C89645A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Introduction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48576-D18D-88B8-2E89-11C900B17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marR="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EV and EV Charging Infrastructure Growth</a:t>
            </a:r>
          </a:p>
          <a:p>
            <a:pPr marL="342900" marR="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kind of Charging Station do I need?</a:t>
            </a:r>
          </a:p>
          <a:p>
            <a:pPr marL="342900" marR="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Importance of EV adoption in sustainable city planning</a:t>
            </a:r>
          </a:p>
          <a:p>
            <a:pPr marL="342900" marR="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businesses and governments can leverage EV charging solutions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695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EB4E44-97B3-7A9D-802B-5B022FFE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US" sz="3900" b="1" kern="1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Growing EV Market</a:t>
            </a:r>
            <a:br>
              <a:rPr lang="en-US" sz="3900" kern="1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n-US" sz="3900">
              <a:solidFill>
                <a:srgbClr val="FFFFFF"/>
              </a:solidFill>
            </a:endParaRPr>
          </a:p>
        </p:txBody>
      </p:sp>
      <p:pic>
        <p:nvPicPr>
          <p:cNvPr id="12" name="Picture 11" descr="A blue and white sign on the pavement&#10;&#10;Description automatically generated">
            <a:extLst>
              <a:ext uri="{FF2B5EF4-FFF2-40B4-BE49-F238E27FC236}">
                <a16:creationId xmlns:a16="http://schemas.microsoft.com/office/drawing/2014/main" id="{DE66C05D-E1A5-6FD6-5967-13940355A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4492" r="22610" b="-1"/>
          <a:stretch/>
        </p:blipFill>
        <p:spPr>
          <a:xfrm>
            <a:off x="327547" y="321733"/>
            <a:ext cx="3448718" cy="4107392"/>
          </a:xfrm>
          <a:prstGeom prst="rect">
            <a:avLst/>
          </a:prstGeom>
        </p:spPr>
      </p:pic>
      <p:pic>
        <p:nvPicPr>
          <p:cNvPr id="9" name="Picture 8" descr="A silver car parked on the side of a road">
            <a:extLst>
              <a:ext uri="{FF2B5EF4-FFF2-40B4-BE49-F238E27FC236}">
                <a16:creationId xmlns:a16="http://schemas.microsoft.com/office/drawing/2014/main" id="{3D5A958D-0C59-0A29-750B-86782180BC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17708" r="26230" b="-2"/>
          <a:stretch/>
        </p:blipFill>
        <p:spPr>
          <a:xfrm>
            <a:off x="3925067" y="321732"/>
            <a:ext cx="3448718" cy="410628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14BDE8F-E624-0541-CD27-67615D130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342900" marR="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500" b="0" i="0">
                <a:solidFill>
                  <a:srgbClr val="FFFFFF"/>
                </a:solidFill>
                <a:effectLst/>
                <a:latin typeface="Aptos" panose="020B0004020202020204" pitchFamily="34" charset="0"/>
              </a:rPr>
              <a:t>In 2025, electric vehicles (EVs) are projected to make up </a:t>
            </a:r>
            <a:r>
              <a:rPr lang="en-US" sz="1500">
                <a:solidFill>
                  <a:srgbClr val="FFFFFF"/>
                </a:solidFill>
                <a:latin typeface="Aptos" panose="020B0004020202020204" pitchFamily="34" charset="0"/>
              </a:rPr>
              <a:t>10% of new car sales in the United States, and 25% of all car sales when including hybrids.</a:t>
            </a:r>
          </a:p>
          <a:p>
            <a:pPr marL="342900" marR="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500" b="0" i="0">
                <a:solidFill>
                  <a:srgbClr val="FFFFFF"/>
                </a:solidFill>
                <a:effectLst/>
                <a:latin typeface="Aptos" panose="020B0004020202020204" pitchFamily="34" charset="0"/>
              </a:rPr>
              <a:t>A group of nearly 350 mayors have committed to </a:t>
            </a:r>
            <a:r>
              <a:rPr lang="en-US" sz="1500" b="0" i="0" u="none" strike="noStrike">
                <a:solidFill>
                  <a:srgbClr val="FFFFFF"/>
                </a:solidFill>
                <a:effectLst/>
                <a:latin typeface="Aptos" panose="020B00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electrifying</a:t>
            </a:r>
            <a:r>
              <a:rPr lang="en-US" sz="1500" b="0" i="0">
                <a:solidFill>
                  <a:srgbClr val="FFFFFF"/>
                </a:solidFill>
                <a:effectLst/>
                <a:latin typeface="Aptos" panose="020B0004020202020204" pitchFamily="34" charset="0"/>
              </a:rPr>
              <a:t> at least half of their fleets by 2030 and increasing electric vehicle (EV) </a:t>
            </a:r>
            <a:r>
              <a:rPr lang="en-US" sz="1500" b="0" i="0" u="none" strike="noStrike">
                <a:solidFill>
                  <a:srgbClr val="FFFFFF"/>
                </a:solidFill>
                <a:effectLst/>
                <a:latin typeface="Aptos" panose="020B00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infrastructure</a:t>
            </a:r>
            <a:r>
              <a:rPr lang="en-US" sz="1500" b="0" i="0">
                <a:solidFill>
                  <a:srgbClr val="FFFFFF"/>
                </a:solidFill>
                <a:effectLst/>
                <a:latin typeface="Aptos" panose="020B0004020202020204" pitchFamily="34" charset="0"/>
              </a:rPr>
              <a:t> by 500% by 2035.</a:t>
            </a:r>
            <a:r>
              <a:rPr lang="en-US" sz="1500" kern="1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marR="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500" kern="1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Biggest issue currently facing the EV Community is lack of infrastructure.</a:t>
            </a:r>
          </a:p>
          <a:p>
            <a:pPr marL="342900" marR="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500" b="0" i="0">
                <a:solidFill>
                  <a:srgbClr val="FFFFFF"/>
                </a:solidFill>
                <a:effectLst/>
                <a:latin typeface="Aptos" panose="020B0004020202020204" pitchFamily="34" charset="0"/>
              </a:rPr>
              <a:t>Integrating EV’s into municipalities can have economic and sustainability benefits, such as reduced emissions, improved air quality, and economic development. </a:t>
            </a:r>
            <a:endParaRPr lang="en-US" sz="1500">
              <a:solidFill>
                <a:srgbClr val="FFFFFF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870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23" name="Rectangle 4122">
            <a:extLst>
              <a:ext uri="{FF2B5EF4-FFF2-40B4-BE49-F238E27FC236}">
                <a16:creationId xmlns:a16="http://schemas.microsoft.com/office/drawing/2014/main" id="{156E7627-9054-4C34-A9FF-A07F952840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0F21C5-9DB6-277B-5BBF-538504F9A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1728" y="585216"/>
            <a:ext cx="5740739" cy="149961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0" i="0"/>
              <a:t>EV’s are NOT A FAD</a:t>
            </a:r>
          </a:p>
        </p:txBody>
      </p:sp>
      <p:pic>
        <p:nvPicPr>
          <p:cNvPr id="4098" name="Picture 2" descr="The Future of Charging Stations for Electric Cars">
            <a:extLst>
              <a:ext uri="{FF2B5EF4-FFF2-40B4-BE49-F238E27FC236}">
                <a16:creationId xmlns:a16="http://schemas.microsoft.com/office/drawing/2014/main" id="{F1DD759E-584B-37A1-6745-965986F10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93290" y="668594"/>
            <a:ext cx="4756897" cy="315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4" name="Rectangle 4123">
            <a:extLst>
              <a:ext uri="{FF2B5EF4-FFF2-40B4-BE49-F238E27FC236}">
                <a16:creationId xmlns:a16="http://schemas.microsoft.com/office/drawing/2014/main" id="{BAFFBAEC-4B09-4263-AA73-ECE450FC7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75766" y="484632"/>
            <a:ext cx="804672" cy="351194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25" name="Straight Connector 4124">
            <a:extLst>
              <a:ext uri="{FF2B5EF4-FFF2-40B4-BE49-F238E27FC236}">
                <a16:creationId xmlns:a16="http://schemas.microsoft.com/office/drawing/2014/main" id="{C570AA90-7628-435C-9F08-19F2E026D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896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26" name="Rectangle 4125">
            <a:extLst>
              <a:ext uri="{FF2B5EF4-FFF2-40B4-BE49-F238E27FC236}">
                <a16:creationId xmlns:a16="http://schemas.microsoft.com/office/drawing/2014/main" id="{E045B6E3-569F-487B-8966-D3A87C7B4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7150" y="4150596"/>
            <a:ext cx="477182" cy="223180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4" name="Picture 12" descr="A graph of growth and value&#10;&#10;AI-generated content may be incorrect.">
            <a:extLst>
              <a:ext uri="{FF2B5EF4-FFF2-40B4-BE49-F238E27FC236}">
                <a16:creationId xmlns:a16="http://schemas.microsoft.com/office/drawing/2014/main" id="{B724A06E-3A9B-4867-89A5-38BAE9546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1" r="-1" b="-1"/>
          <a:stretch/>
        </p:blipFill>
        <p:spPr bwMode="auto">
          <a:xfrm>
            <a:off x="1794914" y="4148979"/>
            <a:ext cx="7789371" cy="202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40" name="Content Placeholder 3087">
            <a:extLst>
              <a:ext uri="{FF2B5EF4-FFF2-40B4-BE49-F238E27FC236}">
                <a16:creationId xmlns:a16="http://schemas.microsoft.com/office/drawing/2014/main" id="{67EA5092-C266-93E2-E09E-1FA5D1548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1728" y="2286000"/>
            <a:ext cx="5740739" cy="4023360"/>
          </a:xfrm>
        </p:spPr>
        <p:txBody>
          <a:bodyPr>
            <a:normAutofit/>
          </a:bodyPr>
          <a:lstStyle/>
          <a:p>
            <a:r>
              <a:rPr lang="en-US"/>
              <a:t>EVs are not a fad—they’re the future. With growing infrastructure, lower costs, government support, and major automakers committed, electric vehicles are here to stay, revolutionizing transportation for sustainability and efficiency.</a:t>
            </a:r>
            <a:endParaRPr lang="en-US" dirty="0"/>
          </a:p>
        </p:txBody>
      </p:sp>
      <p:sp>
        <p:nvSpPr>
          <p:cNvPr id="4" name="AutoShape 4" descr="US electric vehicle charging market growth: PwC">
            <a:extLst>
              <a:ext uri="{FF2B5EF4-FFF2-40B4-BE49-F238E27FC236}">
                <a16:creationId xmlns:a16="http://schemas.microsoft.com/office/drawing/2014/main" id="{FB471D6E-EB37-97E9-6FA2-EB2C5A88C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US electric vehicle charging market growth: PwC">
            <a:extLst>
              <a:ext uri="{FF2B5EF4-FFF2-40B4-BE49-F238E27FC236}">
                <a16:creationId xmlns:a16="http://schemas.microsoft.com/office/drawing/2014/main" id="{0347E4BA-5D62-E265-D167-4F519419B9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5999" y="3428999"/>
            <a:ext cx="3864077" cy="386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2BA1B16F-DAF2-9BA1-A5D7-30D9FAEA9F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3786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Rectangle 2063">
            <a:extLst>
              <a:ext uri="{FF2B5EF4-FFF2-40B4-BE49-F238E27FC236}">
                <a16:creationId xmlns:a16="http://schemas.microsoft.com/office/drawing/2014/main" id="{451675E5-CEFA-4372-8BEE-30D69EAFD4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5141002" cy="61489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C03315-55F8-9BA4-63D0-2F0D13D51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585216"/>
            <a:ext cx="4028318" cy="1499616"/>
          </a:xfrm>
        </p:spPr>
        <p:txBody>
          <a:bodyPr>
            <a:normAutofit/>
          </a:bodyPr>
          <a:lstStyle/>
          <a:p>
            <a:r>
              <a:rPr lang="en-US" sz="3700" b="1">
                <a:solidFill>
                  <a:srgbClr val="FFFFFF"/>
                </a:solidFill>
              </a:rPr>
              <a:t>Types of EV Charging Stations</a:t>
            </a:r>
            <a:br>
              <a:rPr lang="en-US" sz="3700">
                <a:solidFill>
                  <a:srgbClr val="FFFFFF"/>
                </a:solidFill>
              </a:rPr>
            </a:br>
            <a:endParaRPr lang="en-US" sz="3700">
              <a:solidFill>
                <a:srgbClr val="FFFFFF"/>
              </a:solidFill>
            </a:endParaRPr>
          </a:p>
        </p:txBody>
      </p:sp>
      <p:cxnSp>
        <p:nvCxnSpPr>
          <p:cNvPr id="2067" name="Straight Connector 2066">
            <a:extLst>
              <a:ext uri="{FF2B5EF4-FFF2-40B4-BE49-F238E27FC236}">
                <a16:creationId xmlns:a16="http://schemas.microsoft.com/office/drawing/2014/main" id="{1D780B05-5E2B-42BF-B88A-DFF665BDD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35BCE-861F-9E1E-20E3-50BC8D1F5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3791711" cy="39319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b="1">
                <a:solidFill>
                  <a:srgbClr val="FFFFFF"/>
                </a:solidFill>
              </a:rPr>
              <a:t>Level 1 Charging:</a:t>
            </a:r>
            <a:r>
              <a:rPr lang="en-US" sz="1800">
                <a:solidFill>
                  <a:srgbClr val="FFFFFF"/>
                </a:solidFill>
              </a:rPr>
              <a:t> 120V, slow charging, ideal for overnight residential use (5 – 8 miles of range per hour of charge)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>
                <a:solidFill>
                  <a:srgbClr val="FFFFFF"/>
                </a:solidFill>
              </a:rPr>
              <a:t>Level 2 Charging:</a:t>
            </a:r>
            <a:r>
              <a:rPr lang="en-US" sz="1800">
                <a:solidFill>
                  <a:srgbClr val="FFFFFF"/>
                </a:solidFill>
              </a:rPr>
              <a:t> 240V, faster charging, suitable for workplaces, commercial areas, and public stations (30 – 40 miles of range per hour of charge)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>
                <a:solidFill>
                  <a:srgbClr val="FFFFFF"/>
                </a:solidFill>
              </a:rPr>
              <a:t>Level 3 or DC Fast Charging:</a:t>
            </a:r>
            <a:r>
              <a:rPr lang="en-US" sz="1800">
                <a:solidFill>
                  <a:srgbClr val="FFFFFF"/>
                </a:solidFill>
              </a:rPr>
              <a:t> High-powered charging for quick top-ups, often used along highways and urban centers </a:t>
            </a:r>
          </a:p>
          <a:p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2052" name="Picture 4" descr="How many watts does a Tesla charger take?">
            <a:extLst>
              <a:ext uri="{FF2B5EF4-FFF2-40B4-BE49-F238E27FC236}">
                <a16:creationId xmlns:a16="http://schemas.microsoft.com/office/drawing/2014/main" id="{8080A484-B353-67AF-AE8D-88134E28E7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5" r="3" b="3"/>
          <a:stretch/>
        </p:blipFill>
        <p:spPr bwMode="auto">
          <a:xfrm>
            <a:off x="5626827" y="321732"/>
            <a:ext cx="3798244" cy="367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8" name="Rectangle 2067">
            <a:extLst>
              <a:ext uri="{FF2B5EF4-FFF2-40B4-BE49-F238E27FC236}">
                <a16:creationId xmlns:a16="http://schemas.microsoft.com/office/drawing/2014/main" id="{42F95EF5-2925-4CF0-8C9E-8C8A4D5B19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83348" y="321732"/>
            <a:ext cx="2286920" cy="21082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black car parked in front of a house">
            <a:extLst>
              <a:ext uri="{FF2B5EF4-FFF2-40B4-BE49-F238E27FC236}">
                <a16:creationId xmlns:a16="http://schemas.microsoft.com/office/drawing/2014/main" id="{898794EA-1796-A1FC-1A7E-CD28F7FF6E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7318" r="23718" b="-3"/>
          <a:stretch/>
        </p:blipFill>
        <p:spPr>
          <a:xfrm>
            <a:off x="5626824" y="4157449"/>
            <a:ext cx="3798246" cy="2313255"/>
          </a:xfrm>
          <a:prstGeom prst="rect">
            <a:avLst/>
          </a:prstGeom>
        </p:spPr>
      </p:pic>
      <p:pic>
        <p:nvPicPr>
          <p:cNvPr id="2050" name="Picture 2" descr="HCS Pedestal Extension (quad)">
            <a:extLst>
              <a:ext uri="{FF2B5EF4-FFF2-40B4-BE49-F238E27FC236}">
                <a16:creationId xmlns:a16="http://schemas.microsoft.com/office/drawing/2014/main" id="{7DAD8195-F0A0-776D-BDE2-E2D217022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4" r="1" b="18069"/>
          <a:stretch/>
        </p:blipFill>
        <p:spPr bwMode="auto">
          <a:xfrm>
            <a:off x="9583347" y="2590800"/>
            <a:ext cx="2286921" cy="387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54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3078">
            <a:extLst>
              <a:ext uri="{FF2B5EF4-FFF2-40B4-BE49-F238E27FC236}">
                <a16:creationId xmlns:a16="http://schemas.microsoft.com/office/drawing/2014/main" id="{AF33E8FA-62A1-405A-A3BB-8A52F04E42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296" y="387296"/>
            <a:ext cx="7147360" cy="60834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44D038-30DA-079B-968F-D7AC8EA48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585216"/>
            <a:ext cx="6025896" cy="1499616"/>
          </a:xfrm>
        </p:spPr>
        <p:txBody>
          <a:bodyPr>
            <a:normAutofit/>
          </a:bodyPr>
          <a:lstStyle/>
          <a:p>
            <a:r>
              <a:rPr lang="en-US" sz="3700" b="1" dirty="0">
                <a:solidFill>
                  <a:srgbClr val="FFFFFF"/>
                </a:solidFill>
              </a:rPr>
              <a:t>Key Features of Modern EV Charging Stations</a:t>
            </a:r>
            <a:br>
              <a:rPr lang="en-US" sz="3700" dirty="0">
                <a:solidFill>
                  <a:srgbClr val="FFFFFF"/>
                </a:solidFill>
              </a:rPr>
            </a:br>
            <a:endParaRPr lang="en-US" sz="3700" dirty="0">
              <a:solidFill>
                <a:srgbClr val="FFFFFF"/>
              </a:solidFill>
            </a:endParaRPr>
          </a:p>
        </p:txBody>
      </p:sp>
      <p:cxnSp>
        <p:nvCxnSpPr>
          <p:cNvPr id="3081" name="Straight Connector 3080">
            <a:extLst>
              <a:ext uri="{FF2B5EF4-FFF2-40B4-BE49-F238E27FC236}">
                <a16:creationId xmlns:a16="http://schemas.microsoft.com/office/drawing/2014/main" id="{825504A6-8E9F-4F9F-844E-DD46402BE0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screenshot of a phone&#10;&#10;AI-generated content may be incorrect.">
            <a:extLst>
              <a:ext uri="{FF2B5EF4-FFF2-40B4-BE49-F238E27FC236}">
                <a16:creationId xmlns:a16="http://schemas.microsoft.com/office/drawing/2014/main" id="{795CCA1F-74A1-3B0E-BDAF-1383232DB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7470" r="8486" b="-5"/>
          <a:stretch/>
        </p:blipFill>
        <p:spPr>
          <a:xfrm>
            <a:off x="7681889" y="387296"/>
            <a:ext cx="2370334" cy="35929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333AC31-2238-157E-0918-914095A7A5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326" r="26365" b="2"/>
          <a:stretch/>
        </p:blipFill>
        <p:spPr>
          <a:xfrm>
            <a:off x="10216118" y="387296"/>
            <a:ext cx="1588586" cy="2182189"/>
          </a:xfrm>
          <a:prstGeom prst="rect">
            <a:avLst/>
          </a:prstGeom>
        </p:spPr>
      </p:pic>
      <p:sp>
        <p:nvSpPr>
          <p:cNvPr id="3083" name="Rectangle 3082">
            <a:extLst>
              <a:ext uri="{FF2B5EF4-FFF2-40B4-BE49-F238E27FC236}">
                <a16:creationId xmlns:a16="http://schemas.microsoft.com/office/drawing/2014/main" id="{4A3743DC-6C3E-41B8-B622-8AB3613C7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16120" y="2730351"/>
            <a:ext cx="1588584" cy="12499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EVBox Introduces Modular EV Fast Charging Station to the USA Market at CES  2023 | EVBox Newsroom">
            <a:extLst>
              <a:ext uri="{FF2B5EF4-FFF2-40B4-BE49-F238E27FC236}">
                <a16:creationId xmlns:a16="http://schemas.microsoft.com/office/drawing/2014/main" id="{0B9767A6-A777-D79F-8C23-FC7834B2A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32"/>
          <a:stretch/>
        </p:blipFill>
        <p:spPr bwMode="auto">
          <a:xfrm>
            <a:off x="7681888" y="4141157"/>
            <a:ext cx="4122816" cy="232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5ECFD22-CE98-7DBF-8681-281B60CE4E3E}"/>
              </a:ext>
            </a:extLst>
          </p:cNvPr>
          <p:cNvSpPr txBox="1"/>
          <p:nvPr/>
        </p:nvSpPr>
        <p:spPr>
          <a:xfrm>
            <a:off x="269890" y="2647812"/>
            <a:ext cx="7466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900" dirty="0"/>
          </a:p>
        </p:txBody>
      </p:sp>
      <p:graphicFrame>
        <p:nvGraphicFramePr>
          <p:cNvPr id="27" name="Content Placeholder 2">
            <a:extLst>
              <a:ext uri="{FF2B5EF4-FFF2-40B4-BE49-F238E27FC236}">
                <a16:creationId xmlns:a16="http://schemas.microsoft.com/office/drawing/2014/main" id="{8D66739E-BE92-446A-1E22-1E4A18E149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5462082"/>
              </p:ext>
            </p:extLst>
          </p:nvPr>
        </p:nvGraphicFramePr>
        <p:xfrm>
          <a:off x="1024129" y="2286000"/>
          <a:ext cx="6025896" cy="39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416478843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109556B-EAE9-4435-B409-0519F2CBDB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52267" cy="6858000"/>
          </a:xfrm>
          <a:prstGeom prst="rect">
            <a:avLst/>
          </a:prstGeom>
          <a:solidFill>
            <a:srgbClr val="6A3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1F934A-8C7C-A25E-B59B-0249EC7D9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07027" cy="1499616"/>
          </a:xfrm>
        </p:spPr>
        <p:txBody>
          <a:bodyPr>
            <a:normAutofit/>
          </a:bodyPr>
          <a:lstStyle/>
          <a:p>
            <a:r>
              <a:rPr lang="en-US" sz="3100" b="1">
                <a:solidFill>
                  <a:srgbClr val="FFFFFF"/>
                </a:solidFill>
              </a:rPr>
              <a:t>What are my Infrastructure Needs for Installing EV Charging?</a:t>
            </a:r>
            <a:br>
              <a:rPr lang="en-US" sz="3100">
                <a:solidFill>
                  <a:srgbClr val="FFFFFF"/>
                </a:solidFill>
              </a:rPr>
            </a:br>
            <a:endParaRPr lang="en-US" sz="3100">
              <a:solidFill>
                <a:srgbClr val="FFFFFF"/>
              </a:solidFill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814CCBE-423E-41B2-A9F3-82679F490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7E2990-6E25-C897-079B-48245B7983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07027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FF"/>
                </a:solidFill>
              </a:rPr>
              <a:t>Power supply considerations</a:t>
            </a:r>
            <a:r>
              <a:rPr lang="en-US" dirty="0">
                <a:solidFill>
                  <a:srgbClr val="FFFFFF"/>
                </a:solidFill>
              </a:rPr>
              <a:t> (grid capacity, electrical panel upgrades)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FF"/>
                </a:solidFill>
              </a:rPr>
              <a:t>Site selection factors</a:t>
            </a:r>
            <a:r>
              <a:rPr lang="en-US" dirty="0">
                <a:solidFill>
                  <a:srgbClr val="FFFFFF"/>
                </a:solidFill>
              </a:rPr>
              <a:t> (proximity to electrical sources, parking accessibility)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FF"/>
                </a:solidFill>
              </a:rPr>
              <a:t>Permitting and compliance</a:t>
            </a:r>
            <a:r>
              <a:rPr lang="en-US" dirty="0">
                <a:solidFill>
                  <a:srgbClr val="FFFFFF"/>
                </a:solidFill>
              </a:rPr>
              <a:t> (local zoning laws, ADA requirements)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FF"/>
                </a:solidFill>
              </a:rPr>
              <a:t>Networking and software needs</a:t>
            </a:r>
            <a:r>
              <a:rPr lang="en-US" dirty="0">
                <a:solidFill>
                  <a:srgbClr val="FFFFFF"/>
                </a:solidFill>
              </a:rPr>
              <a:t> (cloud-based management, energy metering)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 descr="A close-up of an electrical panel">
            <a:extLst>
              <a:ext uri="{FF2B5EF4-FFF2-40B4-BE49-F238E27FC236}">
                <a16:creationId xmlns:a16="http://schemas.microsoft.com/office/drawing/2014/main" id="{A84406F4-F160-1E2A-6FFF-702D70342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8509" r="1" b="26063"/>
          <a:stretch/>
        </p:blipFill>
        <p:spPr>
          <a:xfrm>
            <a:off x="7552266" y="10"/>
            <a:ext cx="4639734" cy="3428990"/>
          </a:xfrm>
          <a:prstGeom prst="rect">
            <a:avLst/>
          </a:prstGeom>
        </p:spPr>
      </p:pic>
      <p:pic>
        <p:nvPicPr>
          <p:cNvPr id="5" name="Picture 4" descr="Close-up of a meter&#10;&#10;AI-generated content may be incorrect.">
            <a:extLst>
              <a:ext uri="{FF2B5EF4-FFF2-40B4-BE49-F238E27FC236}">
                <a16:creationId xmlns:a16="http://schemas.microsoft.com/office/drawing/2014/main" id="{A429C1F5-72BE-9B15-A25D-37A3489B4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r="-3" b="1457"/>
          <a:stretch/>
        </p:blipFill>
        <p:spPr>
          <a:xfrm>
            <a:off x="7552266" y="3429000"/>
            <a:ext cx="4639734" cy="3429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279752-AFF3-8BBC-2EF3-67EB3C7E70D0}"/>
              </a:ext>
            </a:extLst>
          </p:cNvPr>
          <p:cNvSpPr txBox="1"/>
          <p:nvPr/>
        </p:nvSpPr>
        <p:spPr>
          <a:xfrm>
            <a:off x="11519679" y="6010244"/>
            <a:ext cx="18473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endParaRPr lang="en-US" sz="7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8487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2053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74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6B3DD7-A4B8-2392-F7F8-ADDF1F6E6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US" sz="3500" b="1" dirty="0">
                <a:solidFill>
                  <a:srgbClr val="FFFFFF"/>
                </a:solidFill>
              </a:rPr>
              <a:t>Why Municipalities in Wisconsin Should Add Public EV Charging</a:t>
            </a:r>
            <a:br>
              <a:rPr lang="en-US" sz="3500" dirty="0">
                <a:solidFill>
                  <a:srgbClr val="FFFFFF"/>
                </a:solidFill>
              </a:rPr>
            </a:br>
            <a:endParaRPr lang="en-US" sz="3500" dirty="0">
              <a:solidFill>
                <a:srgbClr val="FFFFFF"/>
              </a:solidFill>
            </a:endParaRPr>
          </a:p>
        </p:txBody>
      </p:sp>
      <p:pic>
        <p:nvPicPr>
          <p:cNvPr id="2050" name="Picture 2" descr="Hy-Vee | Onalaska, WI | EV Station">
            <a:extLst>
              <a:ext uri="{FF2B5EF4-FFF2-40B4-BE49-F238E27FC236}">
                <a16:creationId xmlns:a16="http://schemas.microsoft.com/office/drawing/2014/main" id="{7AB104A0-F0D5-0F1D-B993-017A7D1D1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10382"/>
          <a:stretch/>
        </p:blipFill>
        <p:spPr bwMode="auto">
          <a:xfrm>
            <a:off x="327547" y="321733"/>
            <a:ext cx="3448718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hargePoint joins Tesla's NACS, will ...">
            <a:extLst>
              <a:ext uri="{FF2B5EF4-FFF2-40B4-BE49-F238E27FC236}">
                <a16:creationId xmlns:a16="http://schemas.microsoft.com/office/drawing/2014/main" id="{7450D7B5-5CA1-67B2-BF8A-ECF79521D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05" r="22218" b="1"/>
          <a:stretch/>
        </p:blipFill>
        <p:spPr bwMode="auto">
          <a:xfrm>
            <a:off x="3925067" y="321732"/>
            <a:ext cx="3448718" cy="410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Rectangle 2054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282EE-1633-D7F6-973C-C4A51AF28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Encourages EV adoption among residents and visitors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Generates potential revenue through charging fees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Supports local businesses by attracting EV drivers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Reduces greenhouse gas emissions and improves air quality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Strengthens city infrastructure and smart city initiatives</a:t>
            </a:r>
          </a:p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320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BB6AD4748C674297229F86C23A5291" ma:contentTypeVersion="14" ma:contentTypeDescription="Create a new document." ma:contentTypeScope="" ma:versionID="6799bc4e4e596ef67e730293fafe93ff">
  <xsd:schema xmlns:xsd="http://www.w3.org/2001/XMLSchema" xmlns:xs="http://www.w3.org/2001/XMLSchema" xmlns:p="http://schemas.microsoft.com/office/2006/metadata/properties" xmlns:ns2="40a25be5-d9e6-4232-be9d-b2eec9e5cf02" xmlns:ns3="0112a0fe-8861-45fd-b556-d0c7609231da" targetNamespace="http://schemas.microsoft.com/office/2006/metadata/properties" ma:root="true" ma:fieldsID="a113401f1dd0582f943f5cc12df3c279" ns2:_="" ns3:_="">
    <xsd:import namespace="40a25be5-d9e6-4232-be9d-b2eec9e5cf02"/>
    <xsd:import namespace="0112a0fe-8861-45fd-b556-d0c7609231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ntai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a25be5-d9e6-4232-be9d-b2eec9e5cf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68ca2c7-3f86-41be-b134-f4acbd23ef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ntains" ma:index="21" nillable="true" ma:displayName="Contains" ma:format="Dropdown" ma:internalName="Contain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12a0fe-8861-45fd-b556-d0c7609231d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12a50a7-5785-4202-bb85-4905d3b613a2}" ma:internalName="TaxCatchAll" ma:showField="CatchAllData" ma:web="0112a0fe-8861-45fd-b556-d0c7609231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12a0fe-8861-45fd-b556-d0c7609231da" xsi:nil="true"/>
    <Contains xmlns="40a25be5-d9e6-4232-be9d-b2eec9e5cf02" xsi:nil="true"/>
    <lcf76f155ced4ddcb4097134ff3c332f xmlns="40a25be5-d9e6-4232-be9d-b2eec9e5cf0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100EB8-733D-40D3-B8BC-AD0C747AF2F7}"/>
</file>

<file path=customXml/itemProps2.xml><?xml version="1.0" encoding="utf-8"?>
<ds:datastoreItem xmlns:ds="http://schemas.openxmlformats.org/officeDocument/2006/customXml" ds:itemID="{EFD141F6-8C5B-490F-9580-2AE22B1A9A89}"/>
</file>

<file path=customXml/itemProps3.xml><?xml version="1.0" encoding="utf-8"?>
<ds:datastoreItem xmlns:ds="http://schemas.openxmlformats.org/officeDocument/2006/customXml" ds:itemID="{F04F8906-44E9-4EAA-B640-4AD5CBBC00F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509</Words>
  <Application>Microsoft Office PowerPoint</Application>
  <PresentationFormat>Widescreen</PresentationFormat>
  <Paragraphs>46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Aptos</vt:lpstr>
      <vt:lpstr>Arial</vt:lpstr>
      <vt:lpstr>Calibri</vt:lpstr>
      <vt:lpstr>Symbol</vt:lpstr>
      <vt:lpstr>Times New Roman</vt:lpstr>
      <vt:lpstr>Tw Cen MT</vt:lpstr>
      <vt:lpstr>Tw Cen MT Condensed</vt:lpstr>
      <vt:lpstr>Wingdings 3</vt:lpstr>
      <vt:lpstr>Integral</vt:lpstr>
      <vt:lpstr>WISCONSIN CLEAN CITIES TRANSPORTATION &amp; INNOVATION EXPO2025 Navigating EV Charging Infrastructure for Sustainable Growth</vt:lpstr>
      <vt:lpstr>After this session, you will hopefully</vt:lpstr>
      <vt:lpstr>Introduction</vt:lpstr>
      <vt:lpstr>The Growing EV Market </vt:lpstr>
      <vt:lpstr>EV’s are NOT A FAD</vt:lpstr>
      <vt:lpstr>Types of EV Charging Stations </vt:lpstr>
      <vt:lpstr>Key Features of Modern EV Charging Stations </vt:lpstr>
      <vt:lpstr>What are my Infrastructure Needs for Installing EV Charging? </vt:lpstr>
      <vt:lpstr>Why Municipalities in Wisconsin Should Add Public EV Charging </vt:lpstr>
      <vt:lpstr>For more information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Spatz</dc:creator>
  <cp:lastModifiedBy>Robert Spatz</cp:lastModifiedBy>
  <cp:revision>2</cp:revision>
  <dcterms:created xsi:type="dcterms:W3CDTF">2025-02-11T13:29:20Z</dcterms:created>
  <dcterms:modified xsi:type="dcterms:W3CDTF">2025-10-20T20:41:15Z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0x010100DDBB6AD4748C674297229F86C23A5291</vt:lpwstr>
  </property>
</Properties>
</file>